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anrope"/>
      <p:regular r:id="rId32"/>
      <p:bold r:id="rId33"/>
    </p:embeddedFont>
    <p:embeddedFont>
      <p:font typeface="Viaoda Libr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iBCwb6W6g/QMjRjdZl0DeSU9Ox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83D5C6-00F1-4C03-B2B2-3955B1E64F63}">
  <a:tblStyle styleId="{C883D5C6-00F1-4C03-B2B2-3955B1E64F6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anrope-bold.fntdata"/><Relationship Id="rId10" Type="http://schemas.openxmlformats.org/officeDocument/2006/relationships/slide" Target="slides/slide5.xml"/><Relationship Id="rId32" Type="http://schemas.openxmlformats.org/officeDocument/2006/relationships/font" Target="fonts/Manrope-regular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ViaodaLibr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0ff5291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0ff5291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rot="6467503">
            <a:off x="878584" y="-3648399"/>
            <a:ext cx="3555377" cy="9879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7"/>
          <p:cNvSpPr txBox="1"/>
          <p:nvPr>
            <p:ph type="ctrTitle"/>
          </p:nvPr>
        </p:nvSpPr>
        <p:spPr>
          <a:xfrm>
            <a:off x="716375" y="1290588"/>
            <a:ext cx="77112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2536500" y="3636888"/>
            <a:ext cx="40710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" name="Google Shape;12;p27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rot="899505">
            <a:off x="5397310" y="1001625"/>
            <a:ext cx="6060622" cy="657772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" type="subTitle"/>
          </p:nvPr>
        </p:nvSpPr>
        <p:spPr>
          <a:xfrm>
            <a:off x="716375" y="1356150"/>
            <a:ext cx="5024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iaoda Libre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36"/>
          <p:cNvSpPr txBox="1"/>
          <p:nvPr>
            <p:ph idx="2" type="subTitle"/>
          </p:nvPr>
        </p:nvSpPr>
        <p:spPr>
          <a:xfrm>
            <a:off x="716375" y="1861050"/>
            <a:ext cx="50247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36"/>
          <p:cNvSpPr txBox="1"/>
          <p:nvPr>
            <p:ph idx="3" type="subTitle"/>
          </p:nvPr>
        </p:nvSpPr>
        <p:spPr>
          <a:xfrm>
            <a:off x="716375" y="3035325"/>
            <a:ext cx="5024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iaoda Libre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36"/>
          <p:cNvSpPr txBox="1"/>
          <p:nvPr>
            <p:ph idx="4" type="subTitle"/>
          </p:nvPr>
        </p:nvSpPr>
        <p:spPr>
          <a:xfrm>
            <a:off x="716375" y="3540225"/>
            <a:ext cx="50247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cxnSp>
        <p:nvCxnSpPr>
          <p:cNvPr id="62" name="Google Shape;62;p36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" name="Google Shape;63;p36"/>
          <p:cNvGrpSpPr/>
          <p:nvPr/>
        </p:nvGrpSpPr>
        <p:grpSpPr>
          <a:xfrm>
            <a:off x="8030583" y="2354382"/>
            <a:ext cx="794083" cy="2370600"/>
            <a:chOff x="8030583" y="2354382"/>
            <a:chExt cx="794083" cy="2370600"/>
          </a:xfrm>
        </p:grpSpPr>
        <p:cxnSp>
          <p:nvCxnSpPr>
            <p:cNvPr id="64" name="Google Shape;64;p36"/>
            <p:cNvCxnSpPr/>
            <p:nvPr/>
          </p:nvCxnSpPr>
          <p:spPr>
            <a:xfrm rot="-5400000">
              <a:off x="7242293" y="3539682"/>
              <a:ext cx="2370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5" name="Google Shape;65;p36"/>
            <p:cNvSpPr/>
            <p:nvPr/>
          </p:nvSpPr>
          <p:spPr>
            <a:xfrm rot="-4500013">
              <a:off x="8144218" y="3827412"/>
              <a:ext cx="566813" cy="670220"/>
            </a:xfrm>
            <a:prstGeom prst="star4">
              <a:avLst>
                <a:gd fmla="val 54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-5400000">
              <a:off x="8208743" y="3262907"/>
              <a:ext cx="437700" cy="426600"/>
            </a:xfrm>
            <a:prstGeom prst="star7">
              <a:avLst>
                <a:gd fmla="val 9266" name="adj"/>
                <a:gd fmla="val 102572" name="hf"/>
                <a:gd fmla="val 105210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-5400000">
              <a:off x="8358243" y="2689507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flipH="1" rot="1799998">
            <a:off x="6991219" y="255148"/>
            <a:ext cx="3437750" cy="826350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7"/>
          <p:cNvSpPr txBox="1"/>
          <p:nvPr>
            <p:ph type="title"/>
          </p:nvPr>
        </p:nvSpPr>
        <p:spPr>
          <a:xfrm>
            <a:off x="4266075" y="998550"/>
            <a:ext cx="416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" type="subTitle"/>
          </p:nvPr>
        </p:nvSpPr>
        <p:spPr>
          <a:xfrm>
            <a:off x="4266075" y="1571250"/>
            <a:ext cx="41616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72" name="Google Shape;72;p37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3" name="Google Shape;73;p37"/>
          <p:cNvGrpSpPr/>
          <p:nvPr/>
        </p:nvGrpSpPr>
        <p:grpSpPr>
          <a:xfrm>
            <a:off x="6860525" y="4343550"/>
            <a:ext cx="1567200" cy="525300"/>
            <a:chOff x="6860525" y="4343550"/>
            <a:chExt cx="1567200" cy="525300"/>
          </a:xfrm>
        </p:grpSpPr>
        <p:cxnSp>
          <p:nvCxnSpPr>
            <p:cNvPr id="74" name="Google Shape;74;p37"/>
            <p:cNvCxnSpPr/>
            <p:nvPr/>
          </p:nvCxnSpPr>
          <p:spPr>
            <a:xfrm>
              <a:off x="6860525" y="4606200"/>
              <a:ext cx="1567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" name="Google Shape;75;p37"/>
            <p:cNvSpPr/>
            <p:nvPr/>
          </p:nvSpPr>
          <p:spPr>
            <a:xfrm>
              <a:off x="7144850" y="4446475"/>
              <a:ext cx="327600" cy="319500"/>
            </a:xfrm>
            <a:prstGeom prst="star7">
              <a:avLst>
                <a:gd fmla="val 9266" name="adj"/>
                <a:gd fmla="val 102572" name="hf"/>
                <a:gd fmla="val 105210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7"/>
            <p:cNvSpPr/>
            <p:nvPr/>
          </p:nvSpPr>
          <p:spPr>
            <a:xfrm>
              <a:off x="7630075" y="4343550"/>
              <a:ext cx="539100" cy="525300"/>
            </a:xfrm>
            <a:prstGeom prst="star7">
              <a:avLst>
                <a:gd fmla="val 9266" name="adj"/>
                <a:gd fmla="val 102572" name="hf"/>
                <a:gd fmla="val 105210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7"/>
          <p:cNvSpPr/>
          <p:nvPr>
            <p:ph idx="2" type="pic"/>
          </p:nvPr>
        </p:nvSpPr>
        <p:spPr>
          <a:xfrm>
            <a:off x="0" y="0"/>
            <a:ext cx="4043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80" name="Google Shape;80;p38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" name="Google Shape;81;p3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rot="899505">
            <a:off x="-1755852" y="1483075"/>
            <a:ext cx="6060622" cy="65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6" name="Google Shape;86;p39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7" name="Google Shape;87;p3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rot="-7675921">
            <a:off x="6795846" y="-3746330"/>
            <a:ext cx="3437748" cy="826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/>
          <p:nvPr>
            <p:ph idx="2" type="pic"/>
          </p:nvPr>
        </p:nvSpPr>
        <p:spPr>
          <a:xfrm>
            <a:off x="-1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40"/>
          <p:cNvSpPr txBox="1"/>
          <p:nvPr>
            <p:ph idx="1" type="body"/>
          </p:nvPr>
        </p:nvSpPr>
        <p:spPr>
          <a:xfrm>
            <a:off x="5922600" y="537275"/>
            <a:ext cx="2505000" cy="11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41"/>
          <p:cNvGrpSpPr/>
          <p:nvPr/>
        </p:nvGrpSpPr>
        <p:grpSpPr>
          <a:xfrm>
            <a:off x="4649690" y="-696777"/>
            <a:ext cx="7555862" cy="8472913"/>
            <a:chOff x="3499778" y="-753202"/>
            <a:chExt cx="7555862" cy="8472913"/>
          </a:xfrm>
        </p:grpSpPr>
        <p:pic>
          <p:nvPicPr>
            <p:cNvPr id="93" name="Google Shape;93;p41"/>
            <p:cNvPicPr preferRelativeResize="0"/>
            <p:nvPr/>
          </p:nvPicPr>
          <p:blipFill rotWithShape="1">
            <a:blip r:embed="rId2">
              <a:alphaModFix amt="5000"/>
            </a:blip>
            <a:srcRect b="0" l="0" r="0" t="0"/>
            <a:stretch/>
          </p:blipFill>
          <p:spPr>
            <a:xfrm flipH="1" rot="-899505">
              <a:off x="4247398" y="470050"/>
              <a:ext cx="6060622" cy="6577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41"/>
            <p:cNvPicPr preferRelativeResize="0"/>
            <p:nvPr/>
          </p:nvPicPr>
          <p:blipFill rotWithShape="1">
            <a:blip r:embed="rId3">
              <a:alphaModFix amt="5000"/>
            </a:blip>
            <a:srcRect b="0" l="0" r="0" t="0"/>
            <a:stretch/>
          </p:blipFill>
          <p:spPr>
            <a:xfrm rot="-7104872">
              <a:off x="5191654" y="-1180176"/>
              <a:ext cx="1479963" cy="4112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41"/>
          <p:cNvSpPr txBox="1"/>
          <p:nvPr>
            <p:ph hasCustomPrompt="1" type="title"/>
          </p:nvPr>
        </p:nvSpPr>
        <p:spPr>
          <a:xfrm>
            <a:off x="716375" y="1157325"/>
            <a:ext cx="24228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41"/>
          <p:cNvSpPr txBox="1"/>
          <p:nvPr>
            <p:ph idx="1" type="subTitle"/>
          </p:nvPr>
        </p:nvSpPr>
        <p:spPr>
          <a:xfrm>
            <a:off x="716375" y="3409100"/>
            <a:ext cx="24228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7" name="Google Shape;97;p41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8" name="Google Shape;98;p41"/>
          <p:cNvGrpSpPr/>
          <p:nvPr/>
        </p:nvGrpSpPr>
        <p:grpSpPr>
          <a:xfrm>
            <a:off x="8030583" y="2354382"/>
            <a:ext cx="794083" cy="2370600"/>
            <a:chOff x="8030583" y="2354382"/>
            <a:chExt cx="794083" cy="2370600"/>
          </a:xfrm>
        </p:grpSpPr>
        <p:cxnSp>
          <p:nvCxnSpPr>
            <p:cNvPr id="99" name="Google Shape;99;p41"/>
            <p:cNvCxnSpPr/>
            <p:nvPr/>
          </p:nvCxnSpPr>
          <p:spPr>
            <a:xfrm rot="-5400000">
              <a:off x="7242293" y="3539682"/>
              <a:ext cx="2370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0" name="Google Shape;100;p41"/>
            <p:cNvSpPr/>
            <p:nvPr/>
          </p:nvSpPr>
          <p:spPr>
            <a:xfrm rot="-4500013">
              <a:off x="8144218" y="3827412"/>
              <a:ext cx="566813" cy="670220"/>
            </a:xfrm>
            <a:prstGeom prst="star4">
              <a:avLst>
                <a:gd fmla="val 54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1"/>
            <p:cNvSpPr/>
            <p:nvPr/>
          </p:nvSpPr>
          <p:spPr>
            <a:xfrm rot="-5400000">
              <a:off x="8208743" y="3262907"/>
              <a:ext cx="437700" cy="426600"/>
            </a:xfrm>
            <a:prstGeom prst="star7">
              <a:avLst>
                <a:gd fmla="val 9266" name="adj"/>
                <a:gd fmla="val 102572" name="hf"/>
                <a:gd fmla="val 105210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1"/>
            <p:cNvSpPr/>
            <p:nvPr/>
          </p:nvSpPr>
          <p:spPr>
            <a:xfrm rot="-5400000">
              <a:off x="8358243" y="2689507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43"/>
          <p:cNvCxnSpPr/>
          <p:nvPr/>
        </p:nvCxnSpPr>
        <p:spPr>
          <a:xfrm>
            <a:off x="438300" y="4762500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6" name="Google Shape;106;p43"/>
          <p:cNvGrpSpPr/>
          <p:nvPr/>
        </p:nvGrpSpPr>
        <p:grpSpPr>
          <a:xfrm>
            <a:off x="438300" y="122775"/>
            <a:ext cx="1567200" cy="525300"/>
            <a:chOff x="438300" y="122775"/>
            <a:chExt cx="1567200" cy="525300"/>
          </a:xfrm>
        </p:grpSpPr>
        <p:cxnSp>
          <p:nvCxnSpPr>
            <p:cNvPr id="107" name="Google Shape;107;p43"/>
            <p:cNvCxnSpPr/>
            <p:nvPr/>
          </p:nvCxnSpPr>
          <p:spPr>
            <a:xfrm>
              <a:off x="438300" y="385425"/>
              <a:ext cx="1567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" name="Google Shape;108;p43"/>
            <p:cNvSpPr/>
            <p:nvPr/>
          </p:nvSpPr>
          <p:spPr>
            <a:xfrm>
              <a:off x="851900" y="225700"/>
              <a:ext cx="327600" cy="319500"/>
            </a:xfrm>
            <a:prstGeom prst="star7">
              <a:avLst>
                <a:gd fmla="val 9266" name="adj"/>
                <a:gd fmla="val 102572" name="hf"/>
                <a:gd fmla="val 105210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3"/>
            <p:cNvSpPr/>
            <p:nvPr/>
          </p:nvSpPr>
          <p:spPr>
            <a:xfrm>
              <a:off x="1466400" y="122775"/>
              <a:ext cx="539100" cy="525300"/>
            </a:xfrm>
            <a:prstGeom prst="star7">
              <a:avLst>
                <a:gd fmla="val 9266" name="adj"/>
                <a:gd fmla="val 102572" name="hf"/>
                <a:gd fmla="val 105210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3"/>
            <p:cNvSpPr/>
            <p:nvPr/>
          </p:nvSpPr>
          <p:spPr>
            <a:xfrm rot="-5400000">
              <a:off x="582268" y="318382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" name="Google Shape;111;p43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flipH="1" rot="-1307746">
            <a:off x="6807820" y="-377756"/>
            <a:ext cx="3239606" cy="900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44"/>
          <p:cNvCxnSpPr/>
          <p:nvPr/>
        </p:nvCxnSpPr>
        <p:spPr>
          <a:xfrm>
            <a:off x="438300" y="383213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4" name="Google Shape;114;p44"/>
          <p:cNvGrpSpPr/>
          <p:nvPr/>
        </p:nvGrpSpPr>
        <p:grpSpPr>
          <a:xfrm>
            <a:off x="6679700" y="4363265"/>
            <a:ext cx="2026000" cy="794083"/>
            <a:chOff x="6679700" y="4363265"/>
            <a:chExt cx="2026000" cy="794083"/>
          </a:xfrm>
        </p:grpSpPr>
        <p:cxnSp>
          <p:nvCxnSpPr>
            <p:cNvPr id="115" name="Google Shape;115;p44"/>
            <p:cNvCxnSpPr/>
            <p:nvPr/>
          </p:nvCxnSpPr>
          <p:spPr>
            <a:xfrm>
              <a:off x="6679700" y="4760300"/>
              <a:ext cx="2025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" name="Google Shape;116;p44"/>
            <p:cNvSpPr/>
            <p:nvPr/>
          </p:nvSpPr>
          <p:spPr>
            <a:xfrm rot="899987">
              <a:off x="6949279" y="4425197"/>
              <a:ext cx="566813" cy="670220"/>
            </a:xfrm>
            <a:prstGeom prst="star4">
              <a:avLst>
                <a:gd fmla="val 54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4"/>
            <p:cNvSpPr/>
            <p:nvPr/>
          </p:nvSpPr>
          <p:spPr>
            <a:xfrm>
              <a:off x="7771143" y="4546975"/>
              <a:ext cx="437700" cy="426600"/>
            </a:xfrm>
            <a:prstGeom prst="star7">
              <a:avLst>
                <a:gd fmla="val 9266" name="adj"/>
                <a:gd fmla="val 102572" name="hf"/>
                <a:gd fmla="val 105210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4"/>
            <p:cNvSpPr/>
            <p:nvPr/>
          </p:nvSpPr>
          <p:spPr>
            <a:xfrm>
              <a:off x="8571600" y="4690925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9" name="Google Shape;119;p44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rot="899505">
            <a:off x="-2502702" y="538600"/>
            <a:ext cx="6060622" cy="65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rot="899505">
            <a:off x="5912998" y="1483075"/>
            <a:ext cx="6060622" cy="657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8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6" name="Google Shape;16;p28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rot="-9352397">
            <a:off x="7457129" y="-1749850"/>
            <a:ext cx="3437750" cy="82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9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20" name="Google Shape;20;p29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0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rot="1221642">
            <a:off x="7021382" y="570194"/>
            <a:ext cx="3239607" cy="900231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0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24" name="Google Shape;24;p30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1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rot="899505">
            <a:off x="-3893352" y="1001625"/>
            <a:ext cx="6060622" cy="65777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1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28" name="Google Shape;28;p31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32"/>
          <p:cNvGrpSpPr/>
          <p:nvPr/>
        </p:nvGrpSpPr>
        <p:grpSpPr>
          <a:xfrm>
            <a:off x="6541871" y="-410179"/>
            <a:ext cx="2882629" cy="5943606"/>
            <a:chOff x="6541871" y="-410179"/>
            <a:chExt cx="2882629" cy="5943606"/>
          </a:xfrm>
        </p:grpSpPr>
        <p:pic>
          <p:nvPicPr>
            <p:cNvPr id="31" name="Google Shape;31;p32"/>
            <p:cNvPicPr preferRelativeResize="0"/>
            <p:nvPr/>
          </p:nvPicPr>
          <p:blipFill rotWithShape="1">
            <a:blip r:embed="rId2">
              <a:alphaModFix amt="5000"/>
            </a:blip>
            <a:srcRect b="0" l="0" r="0" t="0"/>
            <a:stretch/>
          </p:blipFill>
          <p:spPr>
            <a:xfrm rot="-1288307">
              <a:off x="7243204" y="1292699"/>
              <a:ext cx="1479963" cy="4112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2"/>
            <p:cNvPicPr preferRelativeResize="0"/>
            <p:nvPr/>
          </p:nvPicPr>
          <p:blipFill rotWithShape="1">
            <a:blip r:embed="rId2">
              <a:alphaModFix amt="5000"/>
            </a:blip>
            <a:srcRect b="0" l="0" r="0" t="0"/>
            <a:stretch/>
          </p:blipFill>
          <p:spPr>
            <a:xfrm rot="10800000">
              <a:off x="7810803" y="-410179"/>
              <a:ext cx="1479964" cy="41125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Google Shape;33;p32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34" name="Google Shape;34;p32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4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3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flipH="1" rot="-4107228">
            <a:off x="1278357" y="1260544"/>
            <a:ext cx="3239606" cy="90023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3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38" name="Google Shape;38;p33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4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" type="body"/>
          </p:nvPr>
        </p:nvSpPr>
        <p:spPr>
          <a:xfrm>
            <a:off x="716375" y="1152475"/>
            <a:ext cx="77112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2" name="Google Shape;42;p34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" name="Google Shape;43;p34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rot="899505">
            <a:off x="-1964290" y="2111925"/>
            <a:ext cx="6060622" cy="65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35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 rot="-1799998">
            <a:off x="-655956" y="255148"/>
            <a:ext cx="3437750" cy="826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5"/>
          <p:cNvSpPr txBox="1"/>
          <p:nvPr>
            <p:ph type="title"/>
          </p:nvPr>
        </p:nvSpPr>
        <p:spPr>
          <a:xfrm>
            <a:off x="716375" y="1797800"/>
            <a:ext cx="3855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35"/>
          <p:cNvSpPr txBox="1"/>
          <p:nvPr>
            <p:ph idx="2" type="title"/>
          </p:nvPr>
        </p:nvSpPr>
        <p:spPr>
          <a:xfrm>
            <a:off x="716375" y="994875"/>
            <a:ext cx="1024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35"/>
          <p:cNvSpPr/>
          <p:nvPr>
            <p:ph idx="3" type="pic"/>
          </p:nvPr>
        </p:nvSpPr>
        <p:spPr>
          <a:xfrm>
            <a:off x="5099775" y="0"/>
            <a:ext cx="4044300" cy="5277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9" name="Google Shape;49;p35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" name="Google Shape;50;p35"/>
          <p:cNvGrpSpPr/>
          <p:nvPr/>
        </p:nvGrpSpPr>
        <p:grpSpPr>
          <a:xfrm>
            <a:off x="437350" y="4209190"/>
            <a:ext cx="2370600" cy="794083"/>
            <a:chOff x="437350" y="4209190"/>
            <a:chExt cx="2370600" cy="794083"/>
          </a:xfrm>
        </p:grpSpPr>
        <p:cxnSp>
          <p:nvCxnSpPr>
            <p:cNvPr id="51" name="Google Shape;51;p35"/>
            <p:cNvCxnSpPr/>
            <p:nvPr/>
          </p:nvCxnSpPr>
          <p:spPr>
            <a:xfrm>
              <a:off x="437350" y="4606200"/>
              <a:ext cx="2370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" name="Google Shape;52;p35"/>
            <p:cNvSpPr/>
            <p:nvPr/>
          </p:nvSpPr>
          <p:spPr>
            <a:xfrm rot="899987">
              <a:off x="716404" y="4271122"/>
              <a:ext cx="566813" cy="670220"/>
            </a:xfrm>
            <a:prstGeom prst="star4">
              <a:avLst>
                <a:gd fmla="val 54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5"/>
            <p:cNvSpPr/>
            <p:nvPr/>
          </p:nvSpPr>
          <p:spPr>
            <a:xfrm>
              <a:off x="1467275" y="4392900"/>
              <a:ext cx="437700" cy="426600"/>
            </a:xfrm>
            <a:prstGeom prst="star7">
              <a:avLst>
                <a:gd fmla="val 9266" name="adj"/>
                <a:gd fmla="val 102572" name="hf"/>
                <a:gd fmla="val 105210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5"/>
            <p:cNvSpPr/>
            <p:nvPr/>
          </p:nvSpPr>
          <p:spPr>
            <a:xfrm>
              <a:off x="2338725" y="4536850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b="0" i="0" sz="32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b="0" i="0" sz="32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b="0" i="0" sz="32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b="0" i="0" sz="32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b="0" i="0" sz="32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b="0" i="0" sz="32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b="0" i="0" sz="32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b="0" i="0" sz="32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b="0" i="0" sz="32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716375" y="1152475"/>
            <a:ext cx="77112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  <a:defRPr b="0" i="0" sz="18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 b="0" i="0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 b="0" i="0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lab.research.google.com/drive/1_9hkuF6cve2F_V_5QUblb-RFirSlYtTL#scrollTo=DZM4Mvp8j-g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/>
          <p:nvPr>
            <p:ph type="ctrTitle"/>
          </p:nvPr>
        </p:nvSpPr>
        <p:spPr>
          <a:xfrm>
            <a:off x="716425" y="1110781"/>
            <a:ext cx="7711200" cy="12804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/>
              <a:t>Klasifikasi Ruangan di Gedung Pascasarjana PENS</a:t>
            </a:r>
            <a:endParaRPr sz="3600"/>
          </a:p>
        </p:txBody>
      </p:sp>
      <p:sp>
        <p:nvSpPr>
          <p:cNvPr id="125" name="Google Shape;125;p1"/>
          <p:cNvSpPr txBox="1"/>
          <p:nvPr>
            <p:ph idx="1" type="subTitle"/>
          </p:nvPr>
        </p:nvSpPr>
        <p:spPr>
          <a:xfrm>
            <a:off x="1312994" y="3607272"/>
            <a:ext cx="6518062" cy="3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Anggota Kelompok: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Silfiana Nur Hamida (1223800005)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Ambarwati Rizkia Putri (1123800008)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Firnanda Pristiana Nurmaida (1122800004)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Mochamad Riswandha Lazuardi (1123800006)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26" name="Google Shape;126;p1"/>
          <p:cNvGrpSpPr/>
          <p:nvPr/>
        </p:nvGrpSpPr>
        <p:grpSpPr>
          <a:xfrm>
            <a:off x="6057025" y="4074190"/>
            <a:ext cx="2370600" cy="794083"/>
            <a:chOff x="6057025" y="4074190"/>
            <a:chExt cx="2370600" cy="794083"/>
          </a:xfrm>
        </p:grpSpPr>
        <p:cxnSp>
          <p:nvCxnSpPr>
            <p:cNvPr id="127" name="Google Shape;127;p1"/>
            <p:cNvCxnSpPr/>
            <p:nvPr/>
          </p:nvCxnSpPr>
          <p:spPr>
            <a:xfrm rot="10800000">
              <a:off x="6057025" y="4471200"/>
              <a:ext cx="2370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" name="Google Shape;128;p1"/>
            <p:cNvSpPr/>
            <p:nvPr/>
          </p:nvSpPr>
          <p:spPr>
            <a:xfrm flipH="1" rot="-899987">
              <a:off x="7581758" y="4136122"/>
              <a:ext cx="566813" cy="670220"/>
            </a:xfrm>
            <a:prstGeom prst="star4">
              <a:avLst>
                <a:gd fmla="val 54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 flipH="1">
              <a:off x="6960000" y="4257900"/>
              <a:ext cx="437700" cy="426600"/>
            </a:xfrm>
            <a:prstGeom prst="star7">
              <a:avLst>
                <a:gd fmla="val 9266" name="adj"/>
                <a:gd fmla="val 102572" name="hf"/>
                <a:gd fmla="val 105210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 flipH="1">
              <a:off x="6392150" y="4401850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131;p1"/>
          <p:cNvGrpSpPr/>
          <p:nvPr/>
        </p:nvGrpSpPr>
        <p:grpSpPr>
          <a:xfrm>
            <a:off x="716425" y="663930"/>
            <a:ext cx="2370600" cy="525300"/>
            <a:chOff x="716375" y="537275"/>
            <a:chExt cx="2370600" cy="525300"/>
          </a:xfrm>
        </p:grpSpPr>
        <p:cxnSp>
          <p:nvCxnSpPr>
            <p:cNvPr id="132" name="Google Shape;132;p1"/>
            <p:cNvCxnSpPr/>
            <p:nvPr/>
          </p:nvCxnSpPr>
          <p:spPr>
            <a:xfrm rot="10800000">
              <a:off x="716375" y="799925"/>
              <a:ext cx="2370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3" name="Google Shape;133;p1"/>
            <p:cNvSpPr/>
            <p:nvPr/>
          </p:nvSpPr>
          <p:spPr>
            <a:xfrm flipH="1">
              <a:off x="1671650" y="640200"/>
              <a:ext cx="327600" cy="319500"/>
            </a:xfrm>
            <a:prstGeom prst="star7">
              <a:avLst>
                <a:gd fmla="val 9266" name="adj"/>
                <a:gd fmla="val 102572" name="hf"/>
                <a:gd fmla="val 105210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 flipH="1">
              <a:off x="974925" y="537275"/>
              <a:ext cx="539100" cy="525300"/>
            </a:xfrm>
            <a:prstGeom prst="star7">
              <a:avLst>
                <a:gd fmla="val 9266" name="adj"/>
                <a:gd fmla="val 102572" name="hf"/>
                <a:gd fmla="val 105210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 flipH="1">
              <a:off x="2536500" y="732875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/>
        </p:nvSpPr>
        <p:spPr>
          <a:xfrm>
            <a:off x="441783" y="790394"/>
            <a:ext cx="7498450" cy="523220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Menentukan nilai output (hasil prediksi). Penentuan kelas yaitu berdasarkan nilai prediksi tertinggi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441783" y="1472274"/>
            <a:ext cx="638989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keras.preprocessing.image import img_to_array, load_img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 = load_img(test_dir+'/20231109_183454.jpg', False, target_size=(100,50))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img_to_array(img)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np.expand_dims(x, axis=0)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preds = model.predict(x)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print("Nilai Output Units:\n", preds)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index_preds = np.argmax(preds)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print("\nPredicted :", index_preds)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7346" y="435428"/>
            <a:ext cx="3557022" cy="34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0036" y="3902527"/>
            <a:ext cx="5651642" cy="118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type="title"/>
          </p:nvPr>
        </p:nvSpPr>
        <p:spPr>
          <a:xfrm>
            <a:off x="370860" y="0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Hasil (Perbandingan dataset sebelumnya dengan dataset saat ini)</a:t>
            </a:r>
            <a:endParaRPr sz="2000"/>
          </a:p>
        </p:txBody>
      </p:sp>
      <p:sp>
        <p:nvSpPr>
          <p:cNvPr id="213" name="Google Shape;213;p12"/>
          <p:cNvSpPr txBox="1"/>
          <p:nvPr/>
        </p:nvSpPr>
        <p:spPr>
          <a:xfrm>
            <a:off x="370860" y="442071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Dataset Sebelumnya</a:t>
            </a:r>
            <a:endParaRPr b="0" i="0" sz="2000" u="none" cap="none" strike="noStrike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 b="21983" l="26161" r="37411" t="27857"/>
          <a:stretch/>
        </p:blipFill>
        <p:spPr>
          <a:xfrm>
            <a:off x="370860" y="1014771"/>
            <a:ext cx="4183291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2125" y="1014771"/>
            <a:ext cx="4387749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/>
        </p:nvSpPr>
        <p:spPr>
          <a:xfrm>
            <a:off x="370860" y="442071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Dataset Kelas</a:t>
            </a:r>
            <a:endParaRPr b="0" i="0" sz="2000" u="none" cap="none" strike="noStrike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60" y="1014771"/>
            <a:ext cx="4254698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9758" y="1014771"/>
            <a:ext cx="4212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/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Dataset Kami</a:t>
            </a:r>
            <a:endParaRPr sz="2000"/>
          </a:p>
        </p:txBody>
      </p:sp>
      <p:pic>
        <p:nvPicPr>
          <p:cNvPr id="228" name="Google Shape;228;p14"/>
          <p:cNvPicPr preferRelativeResize="0"/>
          <p:nvPr/>
        </p:nvPicPr>
        <p:blipFill rotWithShape="1">
          <a:blip r:embed="rId3">
            <a:alphaModFix/>
          </a:blip>
          <a:srcRect b="22459" l="26429" r="37856" t="27857"/>
          <a:stretch/>
        </p:blipFill>
        <p:spPr>
          <a:xfrm>
            <a:off x="338206" y="1224641"/>
            <a:ext cx="4152570" cy="324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 rotWithShape="1">
          <a:blip r:embed="rId4">
            <a:alphaModFix/>
          </a:blip>
          <a:srcRect b="18175" l="26161" r="37143" t="32141"/>
          <a:stretch/>
        </p:blipFill>
        <p:spPr>
          <a:xfrm>
            <a:off x="4637737" y="1204169"/>
            <a:ext cx="4266766" cy="3249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type="ctrTitle"/>
          </p:nvPr>
        </p:nvSpPr>
        <p:spPr>
          <a:xfrm>
            <a:off x="716375" y="1290588"/>
            <a:ext cx="77112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Percobaan ke 2 Menggunakan Yolo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Processing Using Yolo</a:t>
            </a:r>
            <a:endParaRPr sz="2000"/>
          </a:p>
        </p:txBody>
      </p:sp>
      <p:pic>
        <p:nvPicPr>
          <p:cNvPr id="240" name="Google Shape;2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740" y="1114669"/>
            <a:ext cx="7232436" cy="350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Processing Using Yolo</a:t>
            </a:r>
            <a:endParaRPr sz="2000"/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982" y="1099368"/>
            <a:ext cx="6808424" cy="36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Processing Using Yolo</a:t>
            </a:r>
            <a:endParaRPr sz="2000"/>
          </a:p>
        </p:txBody>
      </p:sp>
      <p:pic>
        <p:nvPicPr>
          <p:cNvPr id="252" name="Google Shape;2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658" y="1239742"/>
            <a:ext cx="45910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333" y="2177118"/>
            <a:ext cx="6081311" cy="2443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"/>
          <p:cNvSpPr txBox="1"/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Result using yolo</a:t>
            </a:r>
            <a:endParaRPr sz="2000"/>
          </a:p>
        </p:txBody>
      </p:sp>
      <p:pic>
        <p:nvPicPr>
          <p:cNvPr id="259" name="Google Shape;2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75" y="1099369"/>
            <a:ext cx="5155894" cy="249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9271" y="3696430"/>
            <a:ext cx="5155894" cy="123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/>
          <p:nvPr>
            <p:ph type="title"/>
          </p:nvPr>
        </p:nvSpPr>
        <p:spPr>
          <a:xfrm>
            <a:off x="666367" y="387873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Pendahuluan</a:t>
            </a:r>
            <a:endParaRPr/>
          </a:p>
        </p:txBody>
      </p:sp>
      <p:pic>
        <p:nvPicPr>
          <p:cNvPr id="141" name="Google Shape;141;p2"/>
          <p:cNvPicPr preferRelativeResize="0"/>
          <p:nvPr/>
        </p:nvPicPr>
        <p:blipFill rotWithShape="1">
          <a:blip r:embed="rId3">
            <a:alphaModFix/>
          </a:blip>
          <a:srcRect b="14829" l="8591" r="12946" t="14744"/>
          <a:stretch/>
        </p:blipFill>
        <p:spPr>
          <a:xfrm>
            <a:off x="760658" y="1017725"/>
            <a:ext cx="7666917" cy="387104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"/>
          <p:cNvSpPr txBox="1"/>
          <p:nvPr/>
        </p:nvSpPr>
        <p:spPr>
          <a:xfrm>
            <a:off x="7743825" y="1814513"/>
            <a:ext cx="633742" cy="230832"/>
          </a:xfrm>
          <a:prstGeom prst="rect">
            <a:avLst/>
          </a:prstGeom>
          <a:solidFill>
            <a:srgbClr val="F9F5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</a:t>
            </a:r>
            <a:endParaRPr/>
          </a:p>
        </p:txBody>
      </p:sp>
      <p:sp>
        <p:nvSpPr>
          <p:cNvPr id="143" name="Google Shape;143;p2"/>
          <p:cNvSpPr txBox="1"/>
          <p:nvPr/>
        </p:nvSpPr>
        <p:spPr>
          <a:xfrm>
            <a:off x="7743825" y="2257522"/>
            <a:ext cx="633742" cy="230832"/>
          </a:xfrm>
          <a:prstGeom prst="rect">
            <a:avLst/>
          </a:prstGeom>
          <a:solidFill>
            <a:srgbClr val="F9F5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Tangga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7743825" y="2726717"/>
            <a:ext cx="633742" cy="230832"/>
          </a:xfrm>
          <a:prstGeom prst="rect">
            <a:avLst/>
          </a:prstGeom>
          <a:solidFill>
            <a:srgbClr val="F9F5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Koridor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7760658" y="3195912"/>
            <a:ext cx="633742" cy="230832"/>
          </a:xfrm>
          <a:prstGeom prst="rect">
            <a:avLst/>
          </a:prstGeom>
          <a:solidFill>
            <a:srgbClr val="F9F5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Toilet</a:t>
            </a:r>
            <a:endParaRPr/>
          </a:p>
        </p:txBody>
      </p:sp>
      <p:sp>
        <p:nvSpPr>
          <p:cNvPr id="146" name="Google Shape;146;p2"/>
          <p:cNvSpPr txBox="1"/>
          <p:nvPr/>
        </p:nvSpPr>
        <p:spPr>
          <a:xfrm>
            <a:off x="7762962" y="3586523"/>
            <a:ext cx="633742" cy="369332"/>
          </a:xfrm>
          <a:prstGeom prst="rect">
            <a:avLst/>
          </a:prstGeom>
          <a:solidFill>
            <a:srgbClr val="F9F5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Pintu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Darurat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/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Result using yolo</a:t>
            </a:r>
            <a:endParaRPr sz="2000"/>
          </a:p>
        </p:txBody>
      </p:sp>
      <p:sp>
        <p:nvSpPr>
          <p:cNvPr id="266" name="Google Shape;266;p20"/>
          <p:cNvSpPr txBox="1"/>
          <p:nvPr/>
        </p:nvSpPr>
        <p:spPr>
          <a:xfrm>
            <a:off x="338206" y="1207878"/>
            <a:ext cx="296685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Result with yolo</a:t>
            </a:r>
            <a:endParaRPr/>
          </a:p>
        </p:txBody>
      </p:sp>
      <p:pic>
        <p:nvPicPr>
          <p:cNvPr id="267" name="Google Shape;2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1633" y="1818725"/>
            <a:ext cx="5596214" cy="279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/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Result using yolo</a:t>
            </a:r>
            <a:endParaRPr sz="2000"/>
          </a:p>
        </p:txBody>
      </p:sp>
      <p:pic>
        <p:nvPicPr>
          <p:cNvPr id="273" name="Google Shape;2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207" y="1099368"/>
            <a:ext cx="3936340" cy="264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1624" y="1789936"/>
            <a:ext cx="4232142" cy="2826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/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Result using yolo</a:t>
            </a:r>
            <a:endParaRPr sz="2000"/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206" y="963541"/>
            <a:ext cx="4249136" cy="333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6234" y="1836222"/>
            <a:ext cx="3975483" cy="3158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716375" y="2926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400"/>
              <a:t>Perbandingan dengan metode yang digunakan kelompok lain</a:t>
            </a:r>
            <a:endParaRPr sz="2400"/>
          </a:p>
        </p:txBody>
      </p:sp>
      <p:graphicFrame>
        <p:nvGraphicFramePr>
          <p:cNvPr id="287" name="Google Shape;287;p23"/>
          <p:cNvGraphicFramePr/>
          <p:nvPr/>
        </p:nvGraphicFramePr>
        <p:xfrm>
          <a:off x="716374" y="9455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{C883D5C6-00F1-4C03-B2B2-3955B1E64F63}</a:tableStyleId>
              </a:tblPr>
              <a:tblGrid>
                <a:gridCol w="1410475"/>
                <a:gridCol w="1410475"/>
                <a:gridCol w="2315950"/>
                <a:gridCol w="879400"/>
                <a:gridCol w="1454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Kelompok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Metode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Dataset yang digunakan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Loss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Hasil Akurasi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Kelompok 1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CNN custom 2 layer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Ada 8 class names [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'apar': 0, 'kelas': 1, 'koridor': 2, 'lift': 3, 'orang': 4, 'pintu_darurat': 5, 'pintu_ruang': 6, 'tangga': 7</a:t>
                      </a:r>
                      <a:r>
                        <a:rPr b="0" lang="en-US" sz="1400" u="none" cap="none" strike="noStrike"/>
                        <a:t>]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0.0169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0.936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Yolo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/>
                        <a:t>Ada 6 class 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names: ["koridor", "lift", "pintu darurat", "tangga", "toilet", "apar"]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0.0007749 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0.83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Kelompok 2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CNN custom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Ada 5 class names: ["koridor", "lift", "pintu darurat", "pintu_ruangan", "tangga”]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0.02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Kelompok 3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VGG16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-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0.0645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0.982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>
            <a:off x="667390" y="1947253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000"/>
              <a:t>LinkCode</a:t>
            </a:r>
            <a:br>
              <a:rPr lang="en-US" sz="2000"/>
            </a:br>
            <a:r>
              <a:rPr lang="en-US" sz="2000"/>
              <a:t>cnncustom:https://colab.research.google.com/drive/17cvyHYcCU9Zd_8FAL6VYJLNl-Y6mBq2C?usp=drive_link</a:t>
            </a:r>
            <a:br>
              <a:rPr lang="en-US" sz="2000"/>
            </a:br>
            <a:r>
              <a:rPr lang="en-US" sz="2000"/>
              <a:t>yolo 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https://colab.research.google.com/drive/1_9hkuF6cve2F_V_5QUblb-RFirSlYtTL#scrollTo=DZM4Mvp8j-gp</a:t>
            </a:r>
            <a:br>
              <a:rPr lang="en-US" sz="2000"/>
            </a:b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0ff52910f_0_0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Youtube</a:t>
            </a:r>
            <a:endParaRPr/>
          </a:p>
        </p:txBody>
      </p:sp>
      <p:sp>
        <p:nvSpPr>
          <p:cNvPr id="298" name="Google Shape;298;g2a0ff52910f_0_0"/>
          <p:cNvSpPr txBox="1"/>
          <p:nvPr/>
        </p:nvSpPr>
        <p:spPr>
          <a:xfrm>
            <a:off x="870650" y="2330650"/>
            <a:ext cx="77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https://youtu.be/3TIM57JCgXo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667390" y="1947253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400"/>
              <a:t>Terimakasih</a:t>
            </a:r>
            <a:endParaRPr sz="5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/>
          <p:nvPr>
            <p:ph type="title"/>
          </p:nvPr>
        </p:nvSpPr>
        <p:spPr>
          <a:xfrm>
            <a:off x="387191" y="50598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Melakukan Klasifikasi Gambar</a:t>
            </a:r>
            <a:endParaRPr/>
          </a:p>
        </p:txBody>
      </p:sp>
      <p:sp>
        <p:nvSpPr>
          <p:cNvPr id="152" name="Google Shape;152;p3"/>
          <p:cNvSpPr/>
          <p:nvPr/>
        </p:nvSpPr>
        <p:spPr>
          <a:xfrm>
            <a:off x="387191" y="1198662"/>
            <a:ext cx="8715848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Gambar diklasifikasikan dalam 6 macam, yaitu: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Tangga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Koridor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Buntu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Toilet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Pintu Darurat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Semua gambar yang didapatkan kemudian dibagi menjadi tiga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bagian, yaitu data training, validation, dan test.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>
            <p:ph type="title"/>
          </p:nvPr>
        </p:nvSpPr>
        <p:spPr>
          <a:xfrm>
            <a:off x="472535" y="457217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Code</a:t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>
            <a:off x="472535" y="1576614"/>
            <a:ext cx="36984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%cd /content/drive/MyDrive/CNN_Image4_5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472535" y="1268837"/>
            <a:ext cx="4111657" cy="307777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Membuka direktori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472535" y="2499945"/>
            <a:ext cx="49536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base_dir = "/content/drive/MyDrive/CNN_Image4_5/dataset"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train_dir = os.path.join(base_dir, 'train')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validation_dir = os.path.join(base_dir, 'validation')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test_dir = os.path.join(base_dir, 'test')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folders=os.listdir(train_dir)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472535" y="2192168"/>
            <a:ext cx="4111657" cy="307777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Membaca folder dataset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/>
          <p:nvPr/>
        </p:nvSpPr>
        <p:spPr>
          <a:xfrm>
            <a:off x="399383" y="497480"/>
            <a:ext cx="6684169" cy="307777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Melakukan preprocessing gambar dengan menggunakan ImageDataGenerator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399383" y="817449"/>
            <a:ext cx="5881738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tensorflow.keras.preprocessing.image import ImageDataGenerator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train_datagen = ImageDataGenerator(rescale=1./255)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val_datagen = ImageDataGenerator(rescale=1./255)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train_generator = train_datagen.flow_from_directory(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train_dir,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target_size=(100, 50),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batch_size=1)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validation_generator = val_datagen.flow_from_directory(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validation_dir,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target_size=(100, 50),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batch_size=1)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/>
        </p:nvSpPr>
        <p:spPr>
          <a:xfrm>
            <a:off x="399383" y="497480"/>
            <a:ext cx="4782217" cy="319969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Melakukan Identifikasi class train dan class validation</a:t>
            </a:r>
            <a:endParaRPr/>
          </a:p>
        </p:txBody>
      </p:sp>
      <p:sp>
        <p:nvSpPr>
          <p:cNvPr id="173" name="Google Shape;173;p6"/>
          <p:cNvSpPr/>
          <p:nvPr/>
        </p:nvSpPr>
        <p:spPr>
          <a:xfrm>
            <a:off x="399383" y="817449"/>
            <a:ext cx="502573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class_names_train = train_generator.class_indices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class_names_validation = validation_generator.class_indices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print("Nama Kelas Train:", class_names_train)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print("Nama Kelas Validation:", class_names_validation)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3886294" y="2065959"/>
            <a:ext cx="4782217" cy="319969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 keras dan import layers dan model</a:t>
            </a:r>
            <a:endParaRPr/>
          </a:p>
        </p:txBody>
      </p:sp>
      <p:sp>
        <p:nvSpPr>
          <p:cNvPr id="175" name="Google Shape;175;p6"/>
          <p:cNvSpPr/>
          <p:nvPr/>
        </p:nvSpPr>
        <p:spPr>
          <a:xfrm>
            <a:off x="3029301" y="2409702"/>
            <a:ext cx="622959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tensorflow.keras import layers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tensorflow.keras import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img_input = layers.Input(shape=(100, 50, 3))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layers.Conv2D(16, 3, activation='relu')(img_input)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layers.MaxPooling2D(2)(x)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layers.Conv2D(32, 3, activation='relu')(x)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layers.MaxPooling2D(2)(x)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layers.Flatten()(x)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layers.Dense(50, activation='sigmoid')(x)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= layers.Dense(5, activation='softmax')(x)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= Model(img_input, output)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model.compile(loss='mean_squared_error', optimizer='SGD', metrics=['acc'])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/>
        </p:nvSpPr>
        <p:spPr>
          <a:xfrm>
            <a:off x="399383" y="497480"/>
            <a:ext cx="4782217" cy="319969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Melakukan training data dengan 100 iterasi </a:t>
            </a:r>
            <a:endParaRPr/>
          </a:p>
        </p:txBody>
      </p:sp>
      <p:sp>
        <p:nvSpPr>
          <p:cNvPr id="181" name="Google Shape;181;p7"/>
          <p:cNvSpPr/>
          <p:nvPr/>
        </p:nvSpPr>
        <p:spPr>
          <a:xfrm>
            <a:off x="399383" y="817449"/>
            <a:ext cx="3163045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= model.fit_generator(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train_generator,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steps_per_epoch=70,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epochs=100,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validation_data=validation_generator,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validation_steps=20,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verbose=2)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3867889" y="1288104"/>
            <a:ext cx="4782217" cy="523220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Menampilkan hasil akurasi dan loss dari data training dan validation</a:t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3867889" y="1819513"/>
            <a:ext cx="5056192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 = history.history['acc']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val_acc = history.history['val_acc']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= history.history['loss']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val_loss = history.history['val_loss']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epochs = range(len(acc))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plt.plot(epochs, acc, color='b', label='Train Accuracy')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plt.plot(epochs, val_acc, color='r', label='Validation Accuracy')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plt.title('Training and validation accuracy')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plt.legend()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plt.figure()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plt.plot(epochs, loss, color='b', label='Train Loss')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plt.plot(epochs, val_loss, color='r', label='Validation Loss')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plt.title('Training and validation loss')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plt.legend()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/>
          <p:nvPr/>
        </p:nvSpPr>
        <p:spPr>
          <a:xfrm>
            <a:off x="441783" y="790394"/>
            <a:ext cx="7498450" cy="523220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Menentukan nilai output (hasil prediksi). Penentuan kelas yaitu berdasarkan nilai prediksi tertinggi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441783" y="1472274"/>
            <a:ext cx="638989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keras.preprocessing.image import img_to_array, load_img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 = load_img(test_dir+'/20231109_183136.jpg', False, target_size=(100,50))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img_to_array(img)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np.expand_dims(x, axis=0)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preds = model.predict(x)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print("Nilai Output Units:\n", preds)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index_preds = np.argmax(preds)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print("\nPredicted :", index_preds)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725" y="479324"/>
            <a:ext cx="3391581" cy="336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0408" y="3906639"/>
            <a:ext cx="4980214" cy="1045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mous Celebrity Portfolio infographics by Slidesgo">
  <a:themeElements>
    <a:clrScheme name="Simple Light">
      <a:dk1>
        <a:srgbClr val="795F3A"/>
      </a:dk1>
      <a:lt1>
        <a:srgbClr val="F1F2F6"/>
      </a:lt1>
      <a:dk2>
        <a:srgbClr val="85603F"/>
      </a:dk2>
      <a:lt2>
        <a:srgbClr val="9E7540"/>
      </a:lt2>
      <a:accent1>
        <a:srgbClr val="BD9354"/>
      </a:accent1>
      <a:accent2>
        <a:srgbClr val="E3D18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95F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